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9"/>
  </p:notesMasterIdLst>
  <p:handoutMasterIdLst>
    <p:handoutMasterId r:id="rId20"/>
  </p:handoutMasterIdLst>
  <p:sldIdLst>
    <p:sldId id="257" r:id="rId7"/>
    <p:sldId id="259" r:id="rId8"/>
    <p:sldId id="268" r:id="rId9"/>
    <p:sldId id="276" r:id="rId10"/>
    <p:sldId id="269" r:id="rId11"/>
    <p:sldId id="277" r:id="rId12"/>
    <p:sldId id="270" r:id="rId13"/>
    <p:sldId id="278" r:id="rId14"/>
    <p:sldId id="264" r:id="rId15"/>
    <p:sldId id="279" r:id="rId16"/>
    <p:sldId id="267" r:id="rId17"/>
    <p:sldId id="271" r:id="rId18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Mongolian Baiti" panose="03000500000000000000" pitchFamily="66" charset="0"/>
      <p:regular r:id="rId27"/>
    </p:embeddedFont>
    <p:embeddedFont>
      <p:font typeface="Times" panose="02020603050405020304" pitchFamily="18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9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tags" Target="tags/tag1.xml"/><Relationship Id="rId37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5/19/2022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5/19/2022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Mission Command </a:t>
            </a:r>
            <a:br>
              <a:rPr lang="en-US" dirty="0"/>
            </a:br>
            <a:r>
              <a:rPr lang="en-US" dirty="0"/>
              <a:t>in Leadership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828339" lvl="4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800" i="1" dirty="0"/>
              <a:t>Build cohesive teams through mutual trust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Create shared understanding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Provide a clear commander’s intent</a:t>
            </a:r>
          </a:p>
          <a:p>
            <a:pPr marL="0" indent="0" algn="ctr">
              <a:buNone/>
            </a:pPr>
            <a:endParaRPr lang="en-US" sz="1800" i="1" dirty="0"/>
          </a:p>
          <a:p>
            <a:pPr marL="0" indent="0" algn="ctr">
              <a:buNone/>
            </a:pPr>
            <a:r>
              <a:rPr lang="en-US" sz="1800" i="1" dirty="0"/>
              <a:t>Exercise disciplined initiative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Use mission orders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Accept prudent risks</a:t>
            </a:r>
            <a:endParaRPr lang="en-US" sz="1800" dirty="0"/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Principles of</a:t>
            </a:r>
            <a:br>
              <a:rPr lang="en-US" dirty="0"/>
            </a:br>
            <a:r>
              <a:rPr lang="en-US" dirty="0"/>
              <a:t>Mission Command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2627280" y="1709509"/>
            <a:ext cx="1944720" cy="255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347" y="1523895"/>
            <a:ext cx="2211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Groups </a:t>
            </a:r>
            <a:r>
              <a:rPr lang="en-US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Outbrief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How will you implement these principles in your flights?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014" y="4009100"/>
            <a:ext cx="214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Record ideas you want to try on your worksheet!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EBC11-D812-F52B-188D-80EADB637BA1}"/>
              </a:ext>
            </a:extLst>
          </p:cNvPr>
          <p:cNvSpPr txBox="1"/>
          <p:nvPr/>
        </p:nvSpPr>
        <p:spPr>
          <a:xfrm>
            <a:off x="2744289" y="4279624"/>
            <a:ext cx="208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Art of Command</a:t>
            </a:r>
          </a:p>
        </p:txBody>
      </p:sp>
    </p:spTree>
    <p:extLst>
      <p:ext uri="{BB962C8B-B14F-4D97-AF65-F5344CB8AC3E}">
        <p14:creationId xmlns:p14="http://schemas.microsoft.com/office/powerpoint/2010/main" val="335194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assess yourself against the listed criteria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 dirty="0"/>
              <a:t>You will need these worksheets to finish your Personal Development Plan (PDP) and complete this course.</a:t>
            </a:r>
          </a:p>
        </p:txBody>
      </p:sp>
    </p:spTree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Explore approaches for ensuring mission accomplishment while retaining flexibility.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Describe the principles of mission command.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approaches to effectively use mission command at the flight level.</a:t>
            </a:r>
          </a:p>
        </p:txBody>
      </p:sp>
    </p:spTree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consider: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sz="3200" dirty="0"/>
              <a:t>As a leader, how do you get people to do what you want them to do?</a:t>
            </a:r>
            <a:br>
              <a:rPr lang="en-US" sz="3200" dirty="0"/>
            </a:br>
            <a:r>
              <a:rPr lang="en-US" sz="3200" dirty="0"/>
              <a:t>(the mission, follow orders, etc.)</a:t>
            </a:r>
            <a:br>
              <a:rPr lang="en-US" sz="3200" dirty="0"/>
            </a:br>
            <a:endParaRPr lang="en-US" sz="12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</a:t>
            </a:r>
          </a:p>
        </p:txBody>
      </p:sp>
    </p:spTree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Continue your discussion…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sz="3200" dirty="0"/>
              <a:t>As a leader, how do you get people to do what you want them to do</a:t>
            </a:r>
            <a:br>
              <a:rPr lang="en-US" sz="3200" dirty="0"/>
            </a:br>
            <a:r>
              <a:rPr lang="en-US" sz="3200" dirty="0"/>
              <a:t>(the mission, follow orders, etc.)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rgbClr val="FF0000"/>
                </a:solidFill>
              </a:rPr>
              <a:t>without asking them to do it?</a:t>
            </a:r>
            <a:br>
              <a:rPr lang="en-US" sz="3200" i="1" dirty="0">
                <a:solidFill>
                  <a:srgbClr val="FF0000"/>
                </a:solidFill>
              </a:rPr>
            </a:br>
            <a:endParaRPr lang="en-US" sz="12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/>
              <a:t>Five (5) minutes</a:t>
            </a:r>
          </a:p>
        </p:txBody>
      </p:sp>
    </p:spTree>
    <p:extLst>
      <p:ext uri="{BB962C8B-B14F-4D97-AF65-F5344CB8AC3E}">
        <p14:creationId xmlns:p14="http://schemas.microsoft.com/office/powerpoint/2010/main" val="31139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did you learn?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As a leader, how do you get people to do what you want them to do</a:t>
            </a:r>
            <a:br>
              <a:rPr lang="en-US" sz="3200" dirty="0"/>
            </a:br>
            <a:r>
              <a:rPr lang="en-US" sz="3200" dirty="0"/>
              <a:t>(the mission, follow orders, etc.)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rgbClr val="FF0000"/>
                </a:solidFill>
              </a:rPr>
              <a:t>without asking them to do it?</a:t>
            </a:r>
            <a:br>
              <a:rPr lang="en-US" sz="3200" i="1" dirty="0">
                <a:solidFill>
                  <a:srgbClr val="FF0000"/>
                </a:solidFill>
              </a:rPr>
            </a:br>
            <a:endParaRPr lang="en-US" sz="3200" i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4"/>
            <a:endParaRPr lang="en-US" dirty="0"/>
          </a:p>
          <a:p>
            <a:pPr lvl="4"/>
            <a:endParaRPr lang="en-US" dirty="0"/>
          </a:p>
          <a:p>
            <a:pPr marL="0" indent="0" algn="ctr">
              <a:buNone/>
            </a:pPr>
            <a:r>
              <a:rPr lang="en-US" dirty="0"/>
              <a:t>“…the conduct of military operations through decentralized execution based upon mission-type orders.”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AKA </a:t>
            </a:r>
          </a:p>
          <a:p>
            <a:pPr marL="0" indent="0" algn="ctr">
              <a:buNone/>
            </a:pPr>
            <a:r>
              <a:rPr lang="en-US" dirty="0"/>
              <a:t>“centralized command, decentralized execution”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Mission Command?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892525" y="1198090"/>
            <a:ext cx="2913948" cy="38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5898" y="1191494"/>
            <a:ext cx="4362553" cy="38419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“… approach to command and control that </a:t>
            </a:r>
            <a:r>
              <a:rPr lang="en-US" b="1" dirty="0"/>
              <a:t>empowers subordinate decision making</a:t>
            </a:r>
            <a:r>
              <a:rPr lang="en-US" dirty="0"/>
              <a:t> and decentralized execution appropriate to the situation”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“… helps commanders </a:t>
            </a:r>
            <a:r>
              <a:rPr lang="en-US" b="1" dirty="0"/>
              <a:t>capitalize on </a:t>
            </a:r>
            <a:r>
              <a:rPr lang="en-US" b="1" i="1" u="sng" dirty="0"/>
              <a:t>subordinate</a:t>
            </a:r>
            <a:r>
              <a:rPr lang="en-US" b="1" dirty="0"/>
              <a:t> ingenuity</a:t>
            </a:r>
            <a:r>
              <a:rPr lang="en-US" dirty="0"/>
              <a:t>, </a:t>
            </a:r>
            <a:r>
              <a:rPr lang="en-US" b="1" dirty="0"/>
              <a:t>innovation</a:t>
            </a:r>
            <a:r>
              <a:rPr lang="en-US" dirty="0"/>
              <a:t>, and </a:t>
            </a:r>
            <a:r>
              <a:rPr lang="en-US" b="1" dirty="0"/>
              <a:t>decision making </a:t>
            </a:r>
            <a:r>
              <a:rPr lang="en-US" dirty="0"/>
              <a:t>to achieve the commander’s intent...”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Command Defined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50299" y="1366679"/>
            <a:ext cx="2598402" cy="34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828339" lvl="4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800" i="1" dirty="0"/>
              <a:t>Build cohesive teams through mutual trust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Create shared understanding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Provide a clear commander’s intent</a:t>
            </a:r>
          </a:p>
          <a:p>
            <a:pPr marL="0" indent="0" algn="ctr">
              <a:buNone/>
            </a:pPr>
            <a:endParaRPr lang="en-US" sz="1800" i="1" dirty="0"/>
          </a:p>
          <a:p>
            <a:pPr marL="0" indent="0" algn="ctr">
              <a:buNone/>
            </a:pPr>
            <a:r>
              <a:rPr lang="en-US" sz="1800" i="1" dirty="0"/>
              <a:t>Exercise disciplined initiative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Use mission orders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Accept prudent risks</a:t>
            </a:r>
            <a:endParaRPr lang="en-US" sz="1800" dirty="0"/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Principles of Mission Command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50299" y="1366679"/>
            <a:ext cx="2598402" cy="34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2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Principles of </a:t>
            </a:r>
            <a:br>
              <a:rPr lang="en-US" dirty="0"/>
            </a:br>
            <a:r>
              <a:rPr lang="en-US" dirty="0"/>
              <a:t>Mission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exercise groups…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Lightning Brainstorm Activity	</a:t>
            </a:r>
          </a:p>
          <a:p>
            <a:pPr lvl="1"/>
            <a:r>
              <a:rPr lang="en-US" dirty="0"/>
              <a:t>Review definitions from your worksheet</a:t>
            </a:r>
          </a:p>
          <a:p>
            <a:pPr lvl="1"/>
            <a:r>
              <a:rPr lang="en-US" dirty="0"/>
              <a:t>Brainstorm methods to implement principles in your flights</a:t>
            </a:r>
          </a:p>
          <a:p>
            <a:pPr lvl="1"/>
            <a:r>
              <a:rPr lang="en-US" dirty="0"/>
              <a:t>Generate as many ideas as you can in TEN (10) MINUTES</a:t>
            </a:r>
          </a:p>
          <a:p>
            <a:pPr marL="57136" indent="0" algn="ctr">
              <a:buNone/>
            </a:pPr>
            <a:r>
              <a:rPr lang="en-US" sz="3200" dirty="0"/>
              <a:t>Ready?  Go…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68636"/>
              </p:ext>
            </p:extLst>
          </p:nvPr>
        </p:nvGraphicFramePr>
        <p:xfrm>
          <a:off x="1599119" y="1681128"/>
          <a:ext cx="6096000" cy="762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535846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294959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02429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Build cohesive teams through mutual trust</a:t>
                      </a:r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Create shared 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Provide a clear commander’s intent</a:t>
                      </a:r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Exercise disciplined 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Use mission orders</a:t>
                      </a:r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Accept prudent risks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47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2" ma:contentTypeDescription="Create a new document." ma:contentTypeScope="" ma:versionID="0dd374f13bbb4703dbbab5f34ddc41ac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2016dd146c55f8c31f99bf7425614f43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680102-B151-4D91-B4BE-7F6B999C8C23}"/>
</file>

<file path=customXml/itemProps2.xml><?xml version="1.0" encoding="utf-8"?>
<ds:datastoreItem xmlns:ds="http://schemas.openxmlformats.org/officeDocument/2006/customXml" ds:itemID="{60250FD4-1175-41B3-90A3-EAF697629B09}"/>
</file>

<file path=customXml/itemProps3.xml><?xml version="1.0" encoding="utf-8"?>
<ds:datastoreItem xmlns:ds="http://schemas.openxmlformats.org/officeDocument/2006/customXml" ds:itemID="{FEEBDDC0-6652-4FF7-BA35-3DE96BF29F87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459</Words>
  <Application>Microsoft Office PowerPoint</Application>
  <PresentationFormat>On-screen Show (16:9)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Mission Command  in Leadership</vt:lpstr>
      <vt:lpstr>Objectives</vt:lpstr>
      <vt:lpstr>Small Group Discussion</vt:lpstr>
      <vt:lpstr>Small Group Discussion</vt:lpstr>
      <vt:lpstr>Large Group Discussion</vt:lpstr>
      <vt:lpstr>What is Mission Command?</vt:lpstr>
      <vt:lpstr>Mission Command Defined</vt:lpstr>
      <vt:lpstr>The Principles of Mission Command</vt:lpstr>
      <vt:lpstr>Applying the Principles of  Mission Command</vt:lpstr>
      <vt:lpstr>Applying the Principles of Mission Command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2022-05-19T15:39:57Z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0x0101007AEA15A561888C4191BBD2D4FDF49D90</vt:lpwstr>
  </property>
</Properties>
</file>